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12.jpeg" ContentType="image/jpeg"/>
  <Override PartName="/ppt/media/image9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8.jpeg" ContentType="image/jpe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3.png" ContentType="image/png"/>
  <Override PartName="/ppt/media/image17.jpeg" ContentType="image/jpeg"/>
  <Override PartName="/ppt/media/image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1C4FE9C-E9B3-47D5-8DD6-9AC0F0BA0FD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BE253EC-AB88-4CB5-86A7-33C9CE4BB143}" type="slidenum">
              <a:rPr b="0" lang="pt-P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body"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body"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" name="Picture 7" descr="HD-PanelContent.png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" name="Picture 9" descr="HDRibbonContent-UniformTrim.png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10" descr="HDRibbonContent-UniformTrim.png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3"/>
          <p:cNvGrpSpPr/>
          <p:nvPr/>
        </p:nvGrpSpPr>
        <p:grpSpPr>
          <a:xfrm>
            <a:off x="-16920" y="0"/>
            <a:ext cx="12230640" cy="6855840"/>
            <a:chOff x="-16920" y="0"/>
            <a:chExt cx="12230640" cy="6855840"/>
          </a:xfrm>
        </p:grpSpPr>
        <p:pic>
          <p:nvPicPr>
            <p:cNvPr id="6" name="Picture 15" descr="HD-PanelTitleR1.png"/>
            <p:cNvPicPr/>
            <p:nvPr/>
          </p:nvPicPr>
          <p:blipFill>
            <a:blip r:embed="rId6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CustomShape 4"/>
            <p:cNvSpPr/>
            <p:nvPr/>
          </p:nvSpPr>
          <p:spPr>
            <a:xfrm>
              <a:off x="2328480" y="1540800"/>
              <a:ext cx="7543440" cy="383508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8" name="Picture 16" descr="HDRibbonTitle-UniformTrim.png"/>
            <p:cNvPicPr/>
            <p:nvPr/>
          </p:nvPicPr>
          <p:blipFill>
            <a:blip r:embed="rId7"/>
            <a:stretch/>
          </p:blipFill>
          <p:spPr>
            <a:xfrm>
              <a:off x="-16920" y="3147480"/>
              <a:ext cx="247752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19" descr="HDRibbonTitle-UniformTrim.png"/>
            <p:cNvPicPr/>
            <p:nvPr/>
          </p:nvPicPr>
          <p:blipFill>
            <a:blip r:embed="rId8"/>
            <a:stretch/>
          </p:blipFill>
          <p:spPr>
            <a:xfrm>
              <a:off x="9736200" y="3147480"/>
              <a:ext cx="2477520" cy="612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2692440" y="1871280"/>
            <a:ext cx="6815160" cy="15152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pt-PT" sz="5400" spc="-1" strike="noStrike">
                <a:solidFill>
                  <a:srgbClr val="262626"/>
                </a:solidFill>
                <a:latin typeface="Garamond"/>
              </a:rPr>
              <a:t>Clique para editar o estilo de título do Modelo Global</a:t>
            </a:r>
            <a:endParaRPr b="0" lang="en-US" sz="5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dt"/>
          </p:nvPr>
        </p:nvSpPr>
        <p:spPr>
          <a:xfrm>
            <a:off x="7983360" y="5037840"/>
            <a:ext cx="897120" cy="2790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A1874D8-DC27-4C99-87D3-5B3D8997474E}" type="datetime">
              <a:rPr b="0" lang="pt-PT" sz="1000" spc="-1" strike="noStrike">
                <a:solidFill>
                  <a:srgbClr val="000000"/>
                </a:solidFill>
                <a:latin typeface="Garamond"/>
              </a:rPr>
              <a:t>13-01-2022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ftr"/>
          </p:nvPr>
        </p:nvSpPr>
        <p:spPr>
          <a:xfrm>
            <a:off x="2692440" y="5037840"/>
            <a:ext cx="5214240" cy="2790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sldNum"/>
          </p:nvPr>
        </p:nvSpPr>
        <p:spPr>
          <a:xfrm>
            <a:off x="8956800" y="5037840"/>
            <a:ext cx="550800" cy="2790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460E7CB-8219-46B9-AC49-F5A750D2D742}" type="slidenum">
              <a:rPr b="0" lang="pt-PT" sz="1000" spc="-1" strike="noStrike">
                <a:solidFill>
                  <a:srgbClr val="000000"/>
                </a:solidFill>
                <a:latin typeface="Garamond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" name="Line 9"/>
          <p:cNvSpPr/>
          <p:nvPr/>
        </p:nvSpPr>
        <p:spPr>
          <a:xfrm>
            <a:off x="2692080" y="3521880"/>
            <a:ext cx="6815880" cy="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Click to edit the outline text format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Second Outline Level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Third Outline Level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Fourth Outline Level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Fifth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Sixth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Seventh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53" name="Picture 7" descr="HD-PanelContent.png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55" name="Picture 9" descr="HDRibbonContent-UniformTrim.png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0" descr="HDRibbonContent-UniformTrim.png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7" name="Line 3"/>
          <p:cNvSpPr/>
          <p:nvPr/>
        </p:nvSpPr>
        <p:spPr>
          <a:xfrm>
            <a:off x="1396080" y="2421360"/>
            <a:ext cx="9407160" cy="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pt-PT" sz="4400" spc="-1" strike="noStrike">
                <a:solidFill>
                  <a:srgbClr val="262626"/>
                </a:solidFill>
                <a:latin typeface="Garamond"/>
              </a:rPr>
              <a:t>Clique para editar o estilo de título do Modelo Global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2400" spc="-1" strike="noStrike">
                <a:solidFill>
                  <a:srgbClr val="262626"/>
                </a:solidFill>
                <a:latin typeface="Garamond"/>
              </a:rPr>
              <a:t>Clique para editar os estilos do texto de Modelo Global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2000" spc="-1" strike="noStrike">
                <a:solidFill>
                  <a:srgbClr val="262626"/>
                </a:solidFill>
                <a:latin typeface="Garamond"/>
              </a:rPr>
              <a:t>Segundo nível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1800" spc="-1" strike="noStrike">
                <a:solidFill>
                  <a:srgbClr val="262626"/>
                </a:solidFill>
                <a:latin typeface="Garamond"/>
              </a:rPr>
              <a:t>Terceiro nível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1600" spc="-1" strike="noStrike">
                <a:solidFill>
                  <a:srgbClr val="262626"/>
                </a:solidFill>
                <a:latin typeface="Garamond"/>
              </a:rPr>
              <a:t>Quarto nível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1400" spc="-1" strike="noStrike">
                <a:solidFill>
                  <a:srgbClr val="262626"/>
                </a:solidFill>
                <a:latin typeface="Garamond"/>
              </a:rPr>
              <a:t>Quinto nível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D0FF49B-124F-4872-9B27-3BB1E9DE98BF}" type="datetime">
              <a:rPr b="0" lang="pt-PT" sz="1000" spc="-1" strike="noStrike">
                <a:solidFill>
                  <a:srgbClr val="000000"/>
                </a:solidFill>
                <a:latin typeface="Garamond"/>
              </a:rPr>
              <a:t>13-01-2022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2" name="PlaceHolder 8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0BD9CBE-2402-4DE5-9971-C28F561121D8}" type="slidenum">
              <a:rPr b="0" lang="pt-PT" sz="1000" spc="-1" strike="noStrike">
                <a:solidFill>
                  <a:srgbClr val="000000"/>
                </a:solidFill>
                <a:latin typeface="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00" name="Picture 7" descr="HD-PanelContent.png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1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02" name="Picture 9" descr="HDRibbonContent-UniformTrim.png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" name="Picture 10" descr="HDRibbonContent-UniformTrim.png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4" name="Line 3"/>
          <p:cNvSpPr/>
          <p:nvPr/>
        </p:nvSpPr>
        <p:spPr>
          <a:xfrm>
            <a:off x="1396080" y="2421360"/>
            <a:ext cx="9407160" cy="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pt-PT" sz="4400" spc="-1" strike="noStrike">
                <a:solidFill>
                  <a:srgbClr val="262626"/>
                </a:solidFill>
                <a:latin typeface="Garamond"/>
              </a:rPr>
              <a:t>Clique para editar o estilo de título do Modelo Global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2400" spc="-1" strike="noStrike">
                <a:solidFill>
                  <a:srgbClr val="262626"/>
                </a:solidFill>
                <a:latin typeface="Garamond"/>
              </a:rPr>
              <a:t>Clique para editar os estilos do texto de Modelo Global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2000" spc="-1" strike="noStrike">
                <a:solidFill>
                  <a:srgbClr val="262626"/>
                </a:solidFill>
                <a:latin typeface="Garamond"/>
              </a:rPr>
              <a:t>Segundo nível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1800" spc="-1" strike="noStrike">
                <a:solidFill>
                  <a:srgbClr val="262626"/>
                </a:solidFill>
                <a:latin typeface="Garamond"/>
              </a:rPr>
              <a:t>Terceiro nível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1600" spc="-1" strike="noStrike">
                <a:solidFill>
                  <a:srgbClr val="262626"/>
                </a:solidFill>
                <a:latin typeface="Garamond"/>
              </a:rPr>
              <a:t>Quarto nível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1400" spc="-1" strike="noStrike">
                <a:solidFill>
                  <a:srgbClr val="262626"/>
                </a:solidFill>
                <a:latin typeface="Garamond"/>
              </a:rPr>
              <a:t>Quinto nível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094A65B-ADC3-412F-ACD2-EC5D9AAE5B6A}" type="datetime">
              <a:rPr b="0" lang="pt-PT" sz="1000" spc="-1" strike="noStrike">
                <a:solidFill>
                  <a:srgbClr val="000000"/>
                </a:solidFill>
                <a:latin typeface="Garamond"/>
              </a:rPr>
              <a:t>13-01-2022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9" name="PlaceHolder 8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86F7882-85BF-47F7-ACE3-65696B809E4D}" type="slidenum">
              <a:rPr b="0" lang="pt-PT" sz="1000" spc="-1" strike="noStrike">
                <a:solidFill>
                  <a:srgbClr val="000000"/>
                </a:solidFill>
                <a:latin typeface="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523880" y="79524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pt-PT" sz="3600" spc="-1" strike="noStrike">
                <a:solidFill>
                  <a:srgbClr val="262626"/>
                </a:solidFill>
                <a:latin typeface="Garamond"/>
              </a:rPr>
              <a:t>Sistema de reconstrução 3D </a:t>
            </a:r>
            <a:br/>
            <a:r>
              <a:rPr b="0" lang="pt-PT" sz="3600" spc="-1" strike="noStrike">
                <a:solidFill>
                  <a:srgbClr val="262626"/>
                </a:solidFill>
                <a:latin typeface="Garamond"/>
              </a:rPr>
              <a:t>com luz estruturada </a:t>
            </a:r>
            <a:endParaRPr b="0" lang="en-US" sz="36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86960" y="5943600"/>
            <a:ext cx="6815160" cy="1320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pt-PT" sz="2100" spc="-1" strike="noStrike">
                <a:solidFill>
                  <a:srgbClr val="000000"/>
                </a:solidFill>
                <a:latin typeface="Garamond"/>
              </a:rPr>
              <a:t>João Santos  nº 76912</a:t>
            </a:r>
            <a:endParaRPr b="0" lang="en-US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pt-PT" sz="2100" spc="-1" strike="noStrike">
                <a:solidFill>
                  <a:srgbClr val="000000"/>
                </a:solidFill>
                <a:latin typeface="Garamond"/>
              </a:rPr>
              <a:t>Samuel Silva nº 93428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4156920" y="3675240"/>
            <a:ext cx="3877920" cy="157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pt-PT" sz="4400" spc="-1" strike="noStrike">
                <a:solidFill>
                  <a:srgbClr val="262626"/>
                </a:solidFill>
                <a:latin typeface="Garamond"/>
              </a:rPr>
              <a:t>Set Up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56" name="Picture 4" descr="Our simple structured light scanner used in the experiments. It is composed of a projector-camera pair, and a flat articulated stage where the samples are placed. A sinusoidal encoding pattern is being projected onto the measured fabric."/>
          <p:cNvPicPr/>
          <p:nvPr/>
        </p:nvPicPr>
        <p:blipFill>
          <a:blip r:embed="rId1"/>
          <a:stretch/>
        </p:blipFill>
        <p:spPr>
          <a:xfrm>
            <a:off x="3695040" y="2633400"/>
            <a:ext cx="4801320" cy="346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PT" sz="4400" spc="-1" strike="noStrike">
                <a:solidFill>
                  <a:srgbClr val="262626"/>
                </a:solidFill>
                <a:latin typeface="Garamond"/>
              </a:rPr>
              <a:t>Padrão Sinusoidal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58" name="Marcador de Posição de Conteúdo 4" descr=""/>
          <p:cNvPicPr/>
          <p:nvPr/>
        </p:nvPicPr>
        <p:blipFill>
          <a:blip r:embed="rId1"/>
          <a:srcRect l="17872" t="0" r="3187" b="0"/>
          <a:stretch/>
        </p:blipFill>
        <p:spPr>
          <a:xfrm rot="16200000">
            <a:off x="1842840" y="1737720"/>
            <a:ext cx="3046680" cy="5146560"/>
          </a:xfrm>
          <a:prstGeom prst="rect">
            <a:avLst/>
          </a:prstGeom>
          <a:ln>
            <a:noFill/>
          </a:ln>
        </p:spPr>
      </p:pic>
      <p:pic>
        <p:nvPicPr>
          <p:cNvPr id="159" name="Imagem 6" descr=""/>
          <p:cNvPicPr/>
          <p:nvPr/>
        </p:nvPicPr>
        <p:blipFill>
          <a:blip r:embed="rId2"/>
          <a:stretch/>
        </p:blipFill>
        <p:spPr>
          <a:xfrm>
            <a:off x="5940000" y="2787480"/>
            <a:ext cx="5416920" cy="304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Marcador de Posição de Conteúdo 4" descr=""/>
          <p:cNvPicPr/>
          <p:nvPr/>
        </p:nvPicPr>
        <p:blipFill>
          <a:blip r:embed="rId1"/>
          <a:stretch/>
        </p:blipFill>
        <p:spPr>
          <a:xfrm>
            <a:off x="2675880" y="3006720"/>
            <a:ext cx="6839640" cy="2868840"/>
          </a:xfrm>
          <a:prstGeom prst="rect">
            <a:avLst/>
          </a:prstGeom>
          <a:ln>
            <a:noFill/>
          </a:ln>
        </p:spPr>
      </p:pic>
      <p:sp>
        <p:nvSpPr>
          <p:cNvPr id="161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PT" sz="4400" spc="-1" strike="noStrike">
                <a:solidFill>
                  <a:srgbClr val="262626"/>
                </a:solidFill>
                <a:latin typeface="Garamond"/>
              </a:rPr>
              <a:t>Padrão </a:t>
            </a:r>
            <a:r>
              <a:rPr b="0" i="1" lang="pt-PT" sz="4400" spc="-1" strike="noStrike">
                <a:solidFill>
                  <a:srgbClr val="262626"/>
                </a:solidFill>
                <a:latin typeface="Garamond"/>
              </a:rPr>
              <a:t>Speakle IR </a:t>
            </a:r>
            <a:r>
              <a:rPr b="0" lang="pt-PT" sz="4400" spc="-1" strike="noStrike">
                <a:solidFill>
                  <a:srgbClr val="262626"/>
                </a:solidFill>
                <a:latin typeface="Garamond"/>
              </a:rPr>
              <a:t>Kinect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m 6" descr=""/>
          <p:cNvPicPr/>
          <p:nvPr/>
        </p:nvPicPr>
        <p:blipFill>
          <a:blip r:embed="rId1"/>
          <a:stretch/>
        </p:blipFill>
        <p:spPr>
          <a:xfrm>
            <a:off x="2675880" y="3019680"/>
            <a:ext cx="6839640" cy="2855520"/>
          </a:xfrm>
          <a:prstGeom prst="rect">
            <a:avLst/>
          </a:prstGeom>
          <a:ln>
            <a:noFill/>
          </a:ln>
        </p:spPr>
      </p:pic>
      <p:sp>
        <p:nvSpPr>
          <p:cNvPr id="163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PT" sz="4400" spc="-1" strike="noStrike">
                <a:solidFill>
                  <a:srgbClr val="262626"/>
                </a:solidFill>
                <a:latin typeface="Garamond"/>
              </a:rPr>
              <a:t>Padrão </a:t>
            </a:r>
            <a:r>
              <a:rPr b="0" i="1" lang="pt-PT" sz="4400" spc="-1" strike="noStrike">
                <a:solidFill>
                  <a:srgbClr val="262626"/>
                </a:solidFill>
                <a:latin typeface="Garamond"/>
              </a:rPr>
              <a:t>Speakle IR </a:t>
            </a:r>
            <a:r>
              <a:rPr b="0" lang="pt-PT" sz="4400" spc="-1" strike="noStrike">
                <a:solidFill>
                  <a:srgbClr val="262626"/>
                </a:solidFill>
                <a:latin typeface="Garamond"/>
              </a:rPr>
              <a:t>Kinect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PT" sz="4400" spc="-1" strike="noStrike">
                <a:solidFill>
                  <a:srgbClr val="262626"/>
                </a:solidFill>
                <a:latin typeface="Garamond"/>
              </a:rPr>
              <a:t>Exemplo 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234800" y="2617560"/>
            <a:ext cx="4434480" cy="332604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6364800" y="2630520"/>
            <a:ext cx="4580280" cy="31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pt-PT" sz="4400" spc="-1" strike="noStrike">
                <a:solidFill>
                  <a:srgbClr val="262626"/>
                </a:solidFill>
                <a:latin typeface="Garamond"/>
              </a:rPr>
              <a:t>Referências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pt-PT" sz="2400" spc="-1" strike="noStrike">
                <a:solidFill>
                  <a:srgbClr val="333333"/>
                </a:solidFill>
                <a:latin typeface="Arial"/>
              </a:rPr>
              <a:t>[1] M. J. Landau, B. Y. Choo and P. A. Beling, "Simulating Kinect Infrared and Depth Images," in </a:t>
            </a:r>
            <a:r>
              <a:rPr b="0" i="1" lang="pt-PT" sz="2400" spc="-1" strike="noStrike">
                <a:solidFill>
                  <a:srgbClr val="333333"/>
                </a:solidFill>
                <a:latin typeface="Arial"/>
              </a:rPr>
              <a:t>IEEE Transactions on Cybernetics</a:t>
            </a:r>
            <a:r>
              <a:rPr b="0" lang="pt-PT" sz="2400" spc="-1" strike="noStrike">
                <a:solidFill>
                  <a:srgbClr val="333333"/>
                </a:solidFill>
                <a:latin typeface="Arial"/>
              </a:rPr>
              <a:t>, vol. 46, no. 12, pp. 3018-3031, Dec. 2016, doi: 10.1109/TCYB.2015.2494877.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110</TotalTime>
  <Application>LibreOffice/6.4.7.2$Linux_X86_64 LibreOffice_project/40$Build-2</Application>
  <Words>85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2022-01-10T21:53:11Z</dcterms:created>
  <dc:creator>samuel silva</dc:creator>
  <dc:description/>
  <dc:language>en-US</dc:language>
  <cp:lastModifiedBy/>
  <dcterms:modified xsi:type="dcterms:W3CDTF">2022-01-13T18:26:52Z</dcterms:modified>
  <cp:revision>9</cp:revision>
  <dc:subject/>
  <dc:title>3D structured light reconstruction system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